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49650B2-8191-4CBB-8E98-7C70B5C78A3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02" y="-3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C42D5-3E6F-4BBA-B6D0-A1C0B53DC5AB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A1C0-BF8A-4252-A2B6-562F933D7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26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C42D5-3E6F-4BBA-B6D0-A1C0B53DC5AB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A1C0-BF8A-4252-A2B6-562F933D7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704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C42D5-3E6F-4BBA-B6D0-A1C0B53DC5AB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A1C0-BF8A-4252-A2B6-562F933D7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600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C42D5-3E6F-4BBA-B6D0-A1C0B53DC5AB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A1C0-BF8A-4252-A2B6-562F933D7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13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C42D5-3E6F-4BBA-B6D0-A1C0B53DC5AB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A1C0-BF8A-4252-A2B6-562F933D7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94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C42D5-3E6F-4BBA-B6D0-A1C0B53DC5AB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A1C0-BF8A-4252-A2B6-562F933D7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626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C42D5-3E6F-4BBA-B6D0-A1C0B53DC5AB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A1C0-BF8A-4252-A2B6-562F933D7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807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C42D5-3E6F-4BBA-B6D0-A1C0B53DC5AB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A1C0-BF8A-4252-A2B6-562F933D7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37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C42D5-3E6F-4BBA-B6D0-A1C0B53DC5AB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A1C0-BF8A-4252-A2B6-562F933D7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987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C42D5-3E6F-4BBA-B6D0-A1C0B53DC5AB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A1C0-BF8A-4252-A2B6-562F933D7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69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C42D5-3E6F-4BBA-B6D0-A1C0B53DC5AB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A1C0-BF8A-4252-A2B6-562F933D7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742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C42D5-3E6F-4BBA-B6D0-A1C0B53DC5AB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4A1C0-BF8A-4252-A2B6-562F933D7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8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D9259-CE7D-442F-AD8B-C9E83A357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267689"/>
            <a:ext cx="5829300" cy="366891"/>
          </a:xfrm>
        </p:spPr>
        <p:txBody>
          <a:bodyPr>
            <a:normAutofit fontScale="90000"/>
          </a:bodyPr>
          <a:lstStyle/>
          <a:p>
            <a:r>
              <a:rPr lang="ru-RU" sz="2400" b="1" dirty="0"/>
              <a:t>Результаты тестирования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4BC425-AC62-4672-BB30-5ED9049CA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634580"/>
            <a:ext cx="5143500" cy="366891"/>
          </a:xfrm>
        </p:spPr>
        <p:txBody>
          <a:bodyPr/>
          <a:lstStyle/>
          <a:p>
            <a:r>
              <a:rPr lang="ru-RU" dirty="0"/>
              <a:t>Анкета фото с обрезанной рамкой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7F52C2-C7F8-4B13-B14A-74DC8761D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55" y="1001472"/>
            <a:ext cx="2505759" cy="3341012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84994FBE-0E67-4A86-9A53-58C10F6127B8}"/>
              </a:ext>
            </a:extLst>
          </p:cNvPr>
          <p:cNvSpPr/>
          <p:nvPr/>
        </p:nvSpPr>
        <p:spPr>
          <a:xfrm>
            <a:off x="3084321" y="1814041"/>
            <a:ext cx="314386" cy="147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6837717A-F2D4-484F-92F9-39AD9AE0E908}"/>
              </a:ext>
            </a:extLst>
          </p:cNvPr>
          <p:cNvSpPr/>
          <p:nvPr/>
        </p:nvSpPr>
        <p:spPr>
          <a:xfrm>
            <a:off x="3024946" y="3474631"/>
            <a:ext cx="314386" cy="147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3C96CA-FDB1-4896-AC6A-DEA48C20D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565" y="2754527"/>
            <a:ext cx="2751084" cy="158795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6AC725-F3ED-482D-9735-2CF85348C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565" y="1050630"/>
            <a:ext cx="2751083" cy="1620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F00CEF-4B03-48F4-8C2D-29996C4B99D9}"/>
              </a:ext>
            </a:extLst>
          </p:cNvPr>
          <p:cNvSpPr txBox="1"/>
          <p:nvPr/>
        </p:nvSpPr>
        <p:spPr>
          <a:xfrm>
            <a:off x="1456925" y="4502637"/>
            <a:ext cx="3952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solidFill>
                  <a:srgbClr val="FF0000"/>
                </a:solidFill>
              </a:rPr>
              <a:t>Если рамка обрезана, то анкета не распознается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18C87DF-69D6-455D-B3D3-8F0E75691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38" y="4879008"/>
            <a:ext cx="3242962" cy="18718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D61FA8-EF48-43FE-BCAD-1BFEF87C1C42}"/>
              </a:ext>
            </a:extLst>
          </p:cNvPr>
          <p:cNvSpPr txBox="1"/>
          <p:nvPr/>
        </p:nvSpPr>
        <p:spPr>
          <a:xfrm>
            <a:off x="3472553" y="5076282"/>
            <a:ext cx="25281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Разворот распознанного изображения происходит корректно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AE65456-CD52-4EAE-B7A3-AAEC7F1FD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39" y="7376364"/>
            <a:ext cx="6338628" cy="76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77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D9259-CE7D-442F-AD8B-C9E83A357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267689"/>
            <a:ext cx="5829300" cy="366891"/>
          </a:xfrm>
        </p:spPr>
        <p:txBody>
          <a:bodyPr>
            <a:normAutofit fontScale="90000"/>
          </a:bodyPr>
          <a:lstStyle/>
          <a:p>
            <a:r>
              <a:rPr lang="ru-RU" sz="2400" b="1" dirty="0"/>
              <a:t>Результаты тестирования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4BC425-AC62-4672-BB30-5ED9049CA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634580"/>
            <a:ext cx="5143500" cy="366891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Анкета </a:t>
            </a:r>
            <a:r>
              <a:rPr lang="en-US" dirty="0"/>
              <a:t>PDF</a:t>
            </a:r>
            <a:r>
              <a:rPr lang="ru-RU" dirty="0"/>
              <a:t> с нормальной перспективой и </a:t>
            </a:r>
            <a:r>
              <a:rPr lang="ru-RU" dirty="0" err="1"/>
              <a:t>доп</a:t>
            </a:r>
            <a:r>
              <a:rPr lang="ru-RU" dirty="0"/>
              <a:t> полями</a:t>
            </a:r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84994FBE-0E67-4A86-9A53-58C10F6127B8}"/>
              </a:ext>
            </a:extLst>
          </p:cNvPr>
          <p:cNvSpPr/>
          <p:nvPr/>
        </p:nvSpPr>
        <p:spPr>
          <a:xfrm>
            <a:off x="3271807" y="1473924"/>
            <a:ext cx="314386" cy="147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6837717A-F2D4-484F-92F9-39AD9AE0E908}"/>
              </a:ext>
            </a:extLst>
          </p:cNvPr>
          <p:cNvSpPr/>
          <p:nvPr/>
        </p:nvSpPr>
        <p:spPr>
          <a:xfrm>
            <a:off x="3271807" y="3181133"/>
            <a:ext cx="314386" cy="147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EE4EDF-1C9D-4CA4-BC1C-628B2E292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93" y="1001471"/>
            <a:ext cx="2328027" cy="330277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2AA654-9263-43DD-8DC0-5316546EB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2" y="4413278"/>
            <a:ext cx="2247008" cy="3185870"/>
          </a:xfrm>
          <a:prstGeom prst="rect">
            <a:avLst/>
          </a:prstGeom>
        </p:spPr>
      </p:pic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66A7A39A-998F-4F27-9A8D-D9400E97D6AA}"/>
              </a:ext>
            </a:extLst>
          </p:cNvPr>
          <p:cNvSpPr/>
          <p:nvPr/>
        </p:nvSpPr>
        <p:spPr>
          <a:xfrm>
            <a:off x="3047980" y="4979398"/>
            <a:ext cx="314386" cy="147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FD4325B7-FB35-4849-B860-0FBAD633DA5C}"/>
              </a:ext>
            </a:extLst>
          </p:cNvPr>
          <p:cNvSpPr/>
          <p:nvPr/>
        </p:nvSpPr>
        <p:spPr>
          <a:xfrm>
            <a:off x="3053040" y="6229001"/>
            <a:ext cx="314386" cy="147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7E7BDA7-FD7E-43A2-AE24-0A061DF51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299" y="2597960"/>
            <a:ext cx="2054542" cy="116634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B0A6754-FE4B-4A84-B912-7B522CDBA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299" y="1001472"/>
            <a:ext cx="2135822" cy="120890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F5AF1EB-B0B9-4DEA-819B-E956A3DC42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590" y="5875789"/>
            <a:ext cx="2110084" cy="118741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2EE1FBC-DBAB-4DC8-92B4-B3413E9C02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588" y="4454675"/>
            <a:ext cx="2144392" cy="12255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DE0A35A-AF61-4912-A8A2-9F630051796E}"/>
              </a:ext>
            </a:extLst>
          </p:cNvPr>
          <p:cNvSpPr txBox="1"/>
          <p:nvPr/>
        </p:nvSpPr>
        <p:spPr>
          <a:xfrm>
            <a:off x="1906740" y="7694770"/>
            <a:ext cx="259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/>
              <a:t>Анкеты вырезаются корректно</a:t>
            </a:r>
          </a:p>
        </p:txBody>
      </p:sp>
    </p:spTree>
    <p:extLst>
      <p:ext uri="{BB962C8B-B14F-4D97-AF65-F5344CB8AC3E}">
        <p14:creationId xmlns:p14="http://schemas.microsoft.com/office/powerpoint/2010/main" val="328074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22D423-4C04-467A-9407-4A10CD36C978}"/>
              </a:ext>
            </a:extLst>
          </p:cNvPr>
          <p:cNvSpPr txBox="1"/>
          <p:nvPr/>
        </p:nvSpPr>
        <p:spPr>
          <a:xfrm>
            <a:off x="1651650" y="7244877"/>
            <a:ext cx="3708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/>
              <a:t>Ротация изображения тоже прошла успешно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D9FAF2-2D89-4161-8BA0-6D63BFA75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40" y="105395"/>
            <a:ext cx="2881520" cy="163581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1026A3-9F47-4AB1-A28D-19D07D120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66" y="1908733"/>
            <a:ext cx="2881520" cy="163097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FA9286-2903-42BC-BA79-196D5700C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27" y="3684457"/>
            <a:ext cx="2886059" cy="162408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13DF281-7F9E-453B-A887-1AD3F5AE1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27" y="5453290"/>
            <a:ext cx="2881520" cy="16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62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6F99CF-6A52-4B03-A517-183CA2C0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91" y="223520"/>
            <a:ext cx="4128894" cy="741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1588CB-254A-42B7-908B-9AA69086FB5F}"/>
              </a:ext>
            </a:extLst>
          </p:cNvPr>
          <p:cNvSpPr txBox="1"/>
          <p:nvPr/>
        </p:nvSpPr>
        <p:spPr>
          <a:xfrm>
            <a:off x="4514089" y="633984"/>
            <a:ext cx="2343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Распознавание достаточно хорошее</a:t>
            </a:r>
          </a:p>
          <a:p>
            <a:r>
              <a:rPr lang="ru-RU" sz="1000" dirty="0"/>
              <a:t>Но наблюдается таже проблема: если </a:t>
            </a:r>
          </a:p>
          <a:p>
            <a:r>
              <a:rPr lang="ru-RU" sz="1000" dirty="0"/>
              <a:t>Печатное поле не распознается, запись</a:t>
            </a:r>
          </a:p>
          <a:p>
            <a:r>
              <a:rPr lang="ru-RU" sz="1000" dirty="0"/>
              <a:t>Значения, даже если оно распознано </a:t>
            </a:r>
          </a:p>
          <a:p>
            <a:r>
              <a:rPr lang="ru-RU" sz="1000" dirty="0"/>
              <a:t>Производиться не будет в конечный </a:t>
            </a:r>
          </a:p>
          <a:p>
            <a:r>
              <a:rPr lang="ru-RU" sz="1000" dirty="0"/>
              <a:t>результат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713CC9-727B-42C9-B595-E3A2A93B7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" y="8535969"/>
            <a:ext cx="5974080" cy="850067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5A037BC5-13BA-499C-9AB2-FDACEC0BA4A3}"/>
              </a:ext>
            </a:extLst>
          </p:cNvPr>
          <p:cNvSpPr/>
          <p:nvPr/>
        </p:nvSpPr>
        <p:spPr>
          <a:xfrm>
            <a:off x="4011168" y="8485632"/>
            <a:ext cx="396240" cy="256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D8628AE1-2DAA-4224-B45F-8E2F1FDADC2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121152" y="8443107"/>
            <a:ext cx="948044" cy="800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9A1E11-C047-49DB-8F3B-7974764BCB35}"/>
              </a:ext>
            </a:extLst>
          </p:cNvPr>
          <p:cNvSpPr txBox="1"/>
          <p:nvPr/>
        </p:nvSpPr>
        <p:spPr>
          <a:xfrm>
            <a:off x="134112" y="7735221"/>
            <a:ext cx="52132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b="1" dirty="0">
                <a:solidFill>
                  <a:srgbClr val="FF0000"/>
                </a:solidFill>
              </a:rPr>
              <a:t>Также возникает проблема со списком полей, которые мы добавляем в список.</a:t>
            </a:r>
          </a:p>
          <a:p>
            <a:r>
              <a:rPr lang="ru-RU" sz="1000" b="1" dirty="0">
                <a:solidFill>
                  <a:srgbClr val="FF0000"/>
                </a:solidFill>
              </a:rPr>
              <a:t>Но из нет в анкете, Однако если в анкете встречается слово, которое содержится в списке</a:t>
            </a:r>
          </a:p>
          <a:p>
            <a:r>
              <a:rPr lang="ru-RU" sz="1000" b="1" dirty="0">
                <a:solidFill>
                  <a:srgbClr val="FF0000"/>
                </a:solidFill>
              </a:rPr>
              <a:t>Например, Дата, то в конечный результат записывается несуществующие в анкете поле</a:t>
            </a:r>
          </a:p>
          <a:p>
            <a:r>
              <a:rPr lang="ru-RU" sz="1000" b="1" dirty="0">
                <a:solidFill>
                  <a:srgbClr val="FF0000"/>
                </a:solidFill>
              </a:rPr>
              <a:t>С ложными координатами, и это влияет на корректность разнесения полей</a:t>
            </a:r>
          </a:p>
        </p:txBody>
      </p:sp>
    </p:spTree>
    <p:extLst>
      <p:ext uri="{BB962C8B-B14F-4D97-AF65-F5344CB8AC3E}">
        <p14:creationId xmlns:p14="http://schemas.microsoft.com/office/powerpoint/2010/main" val="1103768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9F8D44-3AD1-4351-ACD7-9DE2177A115F}"/>
              </a:ext>
            </a:extLst>
          </p:cNvPr>
          <p:cNvSpPr txBox="1"/>
          <p:nvPr/>
        </p:nvSpPr>
        <p:spPr>
          <a:xfrm>
            <a:off x="2700528" y="231648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Выводы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1A636-4034-4A00-9251-A6AC2425F249}"/>
              </a:ext>
            </a:extLst>
          </p:cNvPr>
          <p:cNvSpPr txBox="1"/>
          <p:nvPr/>
        </p:nvSpPr>
        <p:spPr>
          <a:xfrm>
            <a:off x="469392" y="835152"/>
            <a:ext cx="623011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В результате теста хорошо себя показала предобработка изображений:</a:t>
            </a:r>
          </a:p>
          <a:p>
            <a:r>
              <a:rPr lang="ru-RU" sz="1000" dirty="0"/>
              <a:t>Вырезка по красной рамке происходит корректно, как и поворот изображений, если они находятся под наклоном. </a:t>
            </a:r>
          </a:p>
          <a:p>
            <a:r>
              <a:rPr lang="ru-RU" sz="1000" dirty="0"/>
              <a:t>	Необходимо доработать код, чтобы не завесить от цвета рамки</a:t>
            </a:r>
          </a:p>
          <a:p>
            <a:endParaRPr lang="ru-RU" sz="1000" dirty="0"/>
          </a:p>
          <a:p>
            <a:r>
              <a:rPr lang="ru-RU" sz="1000" dirty="0"/>
              <a:t>Искажение перспективы, неполное попадание анкеты (обрезка рамки) на фотографию, существенно влияют на качество распознавания.</a:t>
            </a:r>
          </a:p>
          <a:p>
            <a:r>
              <a:rPr lang="ru-RU" sz="1000" dirty="0"/>
              <a:t>	Можно попробовать добавить предобработку изображений: удаление шума, выравнивание контрастности и яркости. Но в месте с этим, необходимо формировать требования к заполнению анкет. </a:t>
            </a:r>
          </a:p>
          <a:p>
            <a:endParaRPr lang="ru-RU" sz="1000" dirty="0"/>
          </a:p>
          <a:p>
            <a:endParaRPr lang="ru-RU" sz="1000" dirty="0"/>
          </a:p>
          <a:p>
            <a:r>
              <a:rPr lang="ru-RU" sz="1000" dirty="0"/>
              <a:t>Запись извлеченной информации по полям из списка работает некорректно. Причины следующие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000" dirty="0"/>
              <a:t>	Если печатное поле не распознается, соответственно в конечном результате нет ключа и нужное значение не записывается. В другое значение может записаться ненужный кусок информации из другого поля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000" dirty="0"/>
              <a:t>Если печатное поле распозналось с ошибками, оно также не сопоставляется с нужным нам полем из списка и результат не записывается.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000" dirty="0"/>
              <a:t>Если в списке полей есть два поля с одинаковыми словами, например Дата Рождения и Дата Выдачи, или Телефон и Телефон Родителя, то при прохождении по списку распознанных значений возможны некорректные записи координат, либо запись в конечный результат несуществующего поля в анкете(пример с предыдущего слайда). Как следствие некорректно записанные целевые переменные. Это самая серьезная проблема. </a:t>
            </a:r>
          </a:p>
          <a:p>
            <a:endParaRPr lang="ru-RU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FF309-5E63-481B-B6DE-62B011263E62}"/>
              </a:ext>
            </a:extLst>
          </p:cNvPr>
          <p:cNvSpPr txBox="1"/>
          <p:nvPr/>
        </p:nvSpPr>
        <p:spPr>
          <a:xfrm>
            <a:off x="469392" y="4466915"/>
            <a:ext cx="602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Требования к дизайну и передаче анкет на распознавание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526B5-1BEC-484A-958A-514D2C0623B4}"/>
              </a:ext>
            </a:extLst>
          </p:cNvPr>
          <p:cNvSpPr txBox="1"/>
          <p:nvPr/>
        </p:nvSpPr>
        <p:spPr>
          <a:xfrm>
            <a:off x="313944" y="4882896"/>
            <a:ext cx="6230112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ru-RU" sz="1200" b="1" dirty="0"/>
              <a:t>Требования к дизайну анкеты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000" dirty="0"/>
              <a:t>Для качественного распознания с помощью </a:t>
            </a:r>
            <a:r>
              <a:rPr lang="en-US" sz="1000" dirty="0"/>
              <a:t>OCR</a:t>
            </a:r>
            <a:r>
              <a:rPr lang="ru-RU" sz="1000" dirty="0"/>
              <a:t> анкета должна быть в тонкую линейку, с достаточно большими полями для разборчивого написания по горизонтали и вертикали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000" dirty="0"/>
              <a:t>Перед полем номера телефона должен стоять «+»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000" dirty="0"/>
              <a:t>Названия полей крупным шрифтом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000" dirty="0"/>
              <a:t>Формат одной анкеты не меньше А5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000" dirty="0"/>
              <a:t>Границы анкеты обведены в рамку сплошного цвета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000" dirty="0"/>
              <a:t>Желательно, чтобы на одной строке было одно поле.</a:t>
            </a:r>
          </a:p>
          <a:p>
            <a:r>
              <a:rPr lang="ru-RU" sz="1000" dirty="0"/>
              <a:t>		</a:t>
            </a:r>
            <a:r>
              <a:rPr lang="ru-RU" sz="1200" b="1" dirty="0"/>
              <a:t>Требования к заполнению анкеты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000" dirty="0"/>
              <a:t>Анкета заполняется разборчивым подчерком прописными либо печатными буквами в границах полей </a:t>
            </a:r>
          </a:p>
          <a:p>
            <a:pPr marL="228600" indent="-228600">
              <a:buFont typeface="+mj-lt"/>
              <a:buAutoNum type="arabicPeriod"/>
            </a:pPr>
            <a:endParaRPr lang="ru-RU" sz="1000" dirty="0"/>
          </a:p>
          <a:p>
            <a:r>
              <a:rPr lang="ru-RU" sz="1000" dirty="0"/>
              <a:t>		</a:t>
            </a:r>
            <a:r>
              <a:rPr lang="ru-RU" sz="1000" b="1" dirty="0"/>
              <a:t> </a:t>
            </a:r>
            <a:r>
              <a:rPr lang="ru-RU" sz="1200" b="1" dirty="0"/>
              <a:t>Требования к передаче  анкеты на распознавание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000" dirty="0"/>
              <a:t>Анкеты должны быть отсканированы в специальной  программе сканирования на мобильном устройстве</a:t>
            </a:r>
            <a:r>
              <a:rPr lang="en-US" sz="1000" dirty="0"/>
              <a:t>, </a:t>
            </a:r>
            <a:r>
              <a:rPr lang="ru-RU" sz="1000" dirty="0"/>
              <a:t>либо стационарном сканере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000" dirty="0"/>
              <a:t>Формат передаваемого файла</a:t>
            </a:r>
            <a:r>
              <a:rPr lang="en-US" sz="1000" dirty="0"/>
              <a:t>:</a:t>
            </a:r>
            <a:r>
              <a:rPr lang="ru-RU" sz="1000" dirty="0"/>
              <a:t> </a:t>
            </a:r>
            <a:r>
              <a:rPr lang="en-US" sz="1000" dirty="0"/>
              <a:t>PDF</a:t>
            </a:r>
            <a:endParaRPr lang="ru-RU" sz="1000" dirty="0"/>
          </a:p>
          <a:p>
            <a:pPr marL="228600" indent="-228600">
              <a:buFont typeface="+mj-lt"/>
              <a:buAutoNum type="arabicPeriod"/>
            </a:pPr>
            <a:r>
              <a:rPr lang="ru-RU" sz="1000" dirty="0"/>
              <a:t>Максимальный размер передаваемого файла не более 20 МБ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000" dirty="0"/>
              <a:t>При сканировании либо фотографировании мобильным устройством необходимо соблюсти максимально правильную перспективу и захватить все границы документа. 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000" dirty="0"/>
              <a:t>Фотографирование проводить при достаточном освещении, стараться избегать бликов и теней</a:t>
            </a:r>
          </a:p>
          <a:p>
            <a:pPr marL="228600" indent="-228600">
              <a:buFont typeface="+mj-lt"/>
              <a:buAutoNum type="arabicPeriod"/>
            </a:pP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116653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D9259-CE7D-442F-AD8B-C9E83A357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267689"/>
            <a:ext cx="5829300" cy="366891"/>
          </a:xfrm>
        </p:spPr>
        <p:txBody>
          <a:bodyPr>
            <a:normAutofit fontScale="90000"/>
          </a:bodyPr>
          <a:lstStyle/>
          <a:p>
            <a:r>
              <a:rPr lang="ru-RU" sz="2400" b="1" dirty="0"/>
              <a:t>Результаты тестирования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4BC425-AC62-4672-BB30-5ED9049CA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634580"/>
            <a:ext cx="5143500" cy="366891"/>
          </a:xfrm>
        </p:spPr>
        <p:txBody>
          <a:bodyPr/>
          <a:lstStyle/>
          <a:p>
            <a:r>
              <a:rPr lang="ru-RU" dirty="0"/>
              <a:t>Анкета фото с искаженной перспективой</a:t>
            </a:r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84994FBE-0E67-4A86-9A53-58C10F6127B8}"/>
              </a:ext>
            </a:extLst>
          </p:cNvPr>
          <p:cNvSpPr/>
          <p:nvPr/>
        </p:nvSpPr>
        <p:spPr>
          <a:xfrm>
            <a:off x="2985315" y="1475969"/>
            <a:ext cx="314386" cy="147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6837717A-F2D4-484F-92F9-39AD9AE0E908}"/>
              </a:ext>
            </a:extLst>
          </p:cNvPr>
          <p:cNvSpPr/>
          <p:nvPr/>
        </p:nvSpPr>
        <p:spPr>
          <a:xfrm>
            <a:off x="2966150" y="3208580"/>
            <a:ext cx="314386" cy="147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00CEF-4B03-48F4-8C2D-29996C4B99D9}"/>
              </a:ext>
            </a:extLst>
          </p:cNvPr>
          <p:cNvSpPr txBox="1"/>
          <p:nvPr/>
        </p:nvSpPr>
        <p:spPr>
          <a:xfrm>
            <a:off x="1883706" y="4473832"/>
            <a:ext cx="259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/>
              <a:t>Анкеты вырезаются корректно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5FF1EE-312C-4EAE-936E-8A2EBFC6D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3" y="989088"/>
            <a:ext cx="2594052" cy="34587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1367CB3-D70D-4780-9382-DEC3949BC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882" y="2796834"/>
            <a:ext cx="2878351" cy="161077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0CEF348-EDDA-4313-ABA6-CB794C81D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062" y="988316"/>
            <a:ext cx="2809171" cy="145870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A0AA3EF-15F7-4D5A-9D7D-A64999042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39" y="6020652"/>
            <a:ext cx="2878876" cy="161107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CDE1503-7CF5-4F9B-8B47-B0ADDABB48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882" y="5994669"/>
            <a:ext cx="3102029" cy="16107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E15794F-73C1-4639-9719-6B3F68E78310}"/>
              </a:ext>
            </a:extLst>
          </p:cNvPr>
          <p:cNvSpPr txBox="1"/>
          <p:nvPr/>
        </p:nvSpPr>
        <p:spPr>
          <a:xfrm>
            <a:off x="1397117" y="5486246"/>
            <a:ext cx="3708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/>
              <a:t>Ротация изображения тоже прошла успешно</a:t>
            </a:r>
          </a:p>
        </p:txBody>
      </p:sp>
    </p:spTree>
    <p:extLst>
      <p:ext uri="{BB962C8B-B14F-4D97-AF65-F5344CB8AC3E}">
        <p14:creationId xmlns:p14="http://schemas.microsoft.com/office/powerpoint/2010/main" val="3108454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35DACB-8E8A-4554-B19B-D9C0EBC4D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4" y="1347030"/>
            <a:ext cx="4358640" cy="2026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AACFCC-8388-43D9-832F-B1B586B3981C}"/>
              </a:ext>
            </a:extLst>
          </p:cNvPr>
          <p:cNvSpPr txBox="1"/>
          <p:nvPr/>
        </p:nvSpPr>
        <p:spPr>
          <a:xfrm>
            <a:off x="332960" y="287777"/>
            <a:ext cx="6192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/>
              <a:t>Здесь возникла проблема, что при искажении перспективы </a:t>
            </a:r>
            <a:r>
              <a:rPr lang="en-US" sz="1400" b="1" dirty="0"/>
              <a:t>Y_OCR </a:t>
            </a:r>
            <a:r>
              <a:rPr lang="ru-RU" sz="1400" b="1" dirty="0"/>
              <a:t>потеряла </a:t>
            </a:r>
          </a:p>
          <a:p>
            <a:r>
              <a:rPr lang="ru-RU" sz="1400" b="1" dirty="0"/>
              <a:t>мелкие  печатные буквы, соответственно в финальный результат ключи не </a:t>
            </a:r>
          </a:p>
          <a:p>
            <a:r>
              <a:rPr lang="ru-RU" sz="1400" b="1" dirty="0"/>
              <a:t>были записаны и значения не подтянулись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A43D11-DD36-4780-BD23-B9C9DB6F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3" y="3694539"/>
            <a:ext cx="6250847" cy="55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05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D9259-CE7D-442F-AD8B-C9E83A357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267689"/>
            <a:ext cx="5829300" cy="366891"/>
          </a:xfrm>
        </p:spPr>
        <p:txBody>
          <a:bodyPr>
            <a:normAutofit fontScale="90000"/>
          </a:bodyPr>
          <a:lstStyle/>
          <a:p>
            <a:r>
              <a:rPr lang="ru-RU" sz="2400" b="1" dirty="0"/>
              <a:t>Результаты тестирования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4BC425-AC62-4672-BB30-5ED9049CA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634580"/>
            <a:ext cx="5143500" cy="366891"/>
          </a:xfrm>
        </p:spPr>
        <p:txBody>
          <a:bodyPr/>
          <a:lstStyle/>
          <a:p>
            <a:r>
              <a:rPr lang="ru-RU" dirty="0"/>
              <a:t>Анкета фото с нормальной перспективой</a:t>
            </a:r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84994FBE-0E67-4A86-9A53-58C10F6127B8}"/>
              </a:ext>
            </a:extLst>
          </p:cNvPr>
          <p:cNvSpPr/>
          <p:nvPr/>
        </p:nvSpPr>
        <p:spPr>
          <a:xfrm>
            <a:off x="2985315" y="1475969"/>
            <a:ext cx="314386" cy="147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6837717A-F2D4-484F-92F9-39AD9AE0E908}"/>
              </a:ext>
            </a:extLst>
          </p:cNvPr>
          <p:cNvSpPr/>
          <p:nvPr/>
        </p:nvSpPr>
        <p:spPr>
          <a:xfrm>
            <a:off x="2966150" y="3208580"/>
            <a:ext cx="314386" cy="147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00CEF-4B03-48F4-8C2D-29996C4B99D9}"/>
              </a:ext>
            </a:extLst>
          </p:cNvPr>
          <p:cNvSpPr txBox="1"/>
          <p:nvPr/>
        </p:nvSpPr>
        <p:spPr>
          <a:xfrm>
            <a:off x="1883706" y="4473832"/>
            <a:ext cx="259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/>
              <a:t>Анкеты вырезаются корректно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15794F-73C1-4639-9719-6B3F68E78310}"/>
              </a:ext>
            </a:extLst>
          </p:cNvPr>
          <p:cNvSpPr txBox="1"/>
          <p:nvPr/>
        </p:nvSpPr>
        <p:spPr>
          <a:xfrm>
            <a:off x="1327720" y="6724692"/>
            <a:ext cx="3708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/>
              <a:t>Ротация изображения тоже прошла успешно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F4CD9C-101A-4D98-9594-BF6FD38D8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67" y="1001471"/>
            <a:ext cx="2513498" cy="335133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8B9A0BA-AE21-432A-9F70-778D7AC73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66" y="2715707"/>
            <a:ext cx="2672942" cy="146664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F42B30B-8661-4372-B520-52F47F123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248" y="991574"/>
            <a:ext cx="2531378" cy="142906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A6D6CF5-8314-4007-9A0A-275316AF8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1" y="5048524"/>
            <a:ext cx="2997295" cy="164462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9ABB83C-7E52-4CE3-AA16-AB0E934B4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659" y="5045818"/>
            <a:ext cx="2917991" cy="164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15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C3AF16-22A3-4333-A603-E8ECBC183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31140"/>
            <a:ext cx="4432300" cy="4883425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251D4D17-2A90-4C55-9DD8-B99EB72F0612}"/>
              </a:ext>
            </a:extLst>
          </p:cNvPr>
          <p:cNvSpPr/>
          <p:nvPr/>
        </p:nvSpPr>
        <p:spPr>
          <a:xfrm>
            <a:off x="468630" y="2263140"/>
            <a:ext cx="209550" cy="156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9D2A5-09C9-4867-84FB-B09A68DB0882}"/>
              </a:ext>
            </a:extLst>
          </p:cNvPr>
          <p:cNvSpPr txBox="1"/>
          <p:nvPr/>
        </p:nvSpPr>
        <p:spPr>
          <a:xfrm>
            <a:off x="4608868" y="1821180"/>
            <a:ext cx="21627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 err="1">
                <a:solidFill>
                  <a:srgbClr val="FF0000"/>
                </a:solidFill>
              </a:rPr>
              <a:t>Распознадось</a:t>
            </a:r>
            <a:r>
              <a:rPr lang="ru-RU" sz="1000" dirty="0">
                <a:solidFill>
                  <a:srgbClr val="FF0000"/>
                </a:solidFill>
              </a:rPr>
              <a:t> как отдельное слово, </a:t>
            </a:r>
          </a:p>
          <a:p>
            <a:r>
              <a:rPr lang="ru-RU" sz="1000" dirty="0">
                <a:solidFill>
                  <a:srgbClr val="FF0000"/>
                </a:solidFill>
              </a:rPr>
              <a:t>Испортило поле Фамилия, фамилия</a:t>
            </a:r>
          </a:p>
          <a:p>
            <a:r>
              <a:rPr lang="ru-RU" sz="1000" dirty="0">
                <a:solidFill>
                  <a:srgbClr val="FF0000"/>
                </a:solidFill>
              </a:rPr>
              <a:t> не записалась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4977A00-D347-4100-90BC-68C1126A27BA}"/>
              </a:ext>
            </a:extLst>
          </p:cNvPr>
          <p:cNvCxnSpPr/>
          <p:nvPr/>
        </p:nvCxnSpPr>
        <p:spPr>
          <a:xfrm flipH="1">
            <a:off x="742950" y="2125980"/>
            <a:ext cx="3798570" cy="215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27DCA73-5807-4DC4-BC00-074554D2A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5250563"/>
            <a:ext cx="6451600" cy="79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2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D9259-CE7D-442F-AD8B-C9E83A357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267689"/>
            <a:ext cx="5829300" cy="366891"/>
          </a:xfrm>
        </p:spPr>
        <p:txBody>
          <a:bodyPr>
            <a:normAutofit fontScale="90000"/>
          </a:bodyPr>
          <a:lstStyle/>
          <a:p>
            <a:r>
              <a:rPr lang="ru-RU" sz="2400" b="1" dirty="0"/>
              <a:t>Результаты тестирования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4BC425-AC62-4672-BB30-5ED9049CA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634580"/>
            <a:ext cx="5143500" cy="366891"/>
          </a:xfrm>
        </p:spPr>
        <p:txBody>
          <a:bodyPr/>
          <a:lstStyle/>
          <a:p>
            <a:r>
              <a:rPr lang="ru-RU" dirty="0"/>
              <a:t>Анкета фото с нормальной перспективой</a:t>
            </a:r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84994FBE-0E67-4A86-9A53-58C10F6127B8}"/>
              </a:ext>
            </a:extLst>
          </p:cNvPr>
          <p:cNvSpPr/>
          <p:nvPr/>
        </p:nvSpPr>
        <p:spPr>
          <a:xfrm>
            <a:off x="2985315" y="1475969"/>
            <a:ext cx="314386" cy="147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6837717A-F2D4-484F-92F9-39AD9AE0E908}"/>
              </a:ext>
            </a:extLst>
          </p:cNvPr>
          <p:cNvSpPr/>
          <p:nvPr/>
        </p:nvSpPr>
        <p:spPr>
          <a:xfrm>
            <a:off x="2966150" y="3208580"/>
            <a:ext cx="314386" cy="147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00CEF-4B03-48F4-8C2D-29996C4B99D9}"/>
              </a:ext>
            </a:extLst>
          </p:cNvPr>
          <p:cNvSpPr txBox="1"/>
          <p:nvPr/>
        </p:nvSpPr>
        <p:spPr>
          <a:xfrm>
            <a:off x="1883706" y="4473832"/>
            <a:ext cx="259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/>
              <a:t>Анкеты вырезаются корректно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15794F-73C1-4639-9719-6B3F68E78310}"/>
              </a:ext>
            </a:extLst>
          </p:cNvPr>
          <p:cNvSpPr txBox="1"/>
          <p:nvPr/>
        </p:nvSpPr>
        <p:spPr>
          <a:xfrm>
            <a:off x="1327720" y="6724692"/>
            <a:ext cx="3708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/>
              <a:t>Ротация изображения тоже прошла успешно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1AFE6E-F011-4BF9-8FCB-4CC632DD6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9" y="1113746"/>
            <a:ext cx="2435858" cy="32478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57014C4-D6FD-4222-9F06-D86E5494D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23" y="1022004"/>
            <a:ext cx="2596866" cy="146015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4304E0C-6843-4A45-880D-72D663F98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014" y="2684419"/>
            <a:ext cx="2735083" cy="157867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6C6FC10-97FE-4449-AD38-297D634BA6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9" y="5042414"/>
            <a:ext cx="2528061" cy="142147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C3142AD-3E43-4694-8AC8-D19B12980B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41" y="4992351"/>
            <a:ext cx="2349243" cy="135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07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9B6BE5-D094-4E98-AF68-8F12650D3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0340"/>
            <a:ext cx="3603782" cy="5153660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8D282F1F-716D-4733-B636-C6FD17BB5AE6}"/>
              </a:ext>
            </a:extLst>
          </p:cNvPr>
          <p:cNvCxnSpPr>
            <a:cxnSpLocks/>
          </p:cNvCxnSpPr>
          <p:nvPr/>
        </p:nvCxnSpPr>
        <p:spPr>
          <a:xfrm flipH="1">
            <a:off x="568960" y="599440"/>
            <a:ext cx="3515360" cy="2438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879F5B-C090-41B9-B5A2-A3E0C3D7A865}"/>
              </a:ext>
            </a:extLst>
          </p:cNvPr>
          <p:cNvSpPr txBox="1"/>
          <p:nvPr/>
        </p:nvSpPr>
        <p:spPr>
          <a:xfrm>
            <a:off x="3939062" y="398194"/>
            <a:ext cx="2960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rgbClr val="FF0000"/>
                </a:solidFill>
              </a:rPr>
              <a:t>Здесь не распозналось печатное</a:t>
            </a:r>
          </a:p>
          <a:p>
            <a:r>
              <a:rPr lang="ru-RU" sz="1200" dirty="0">
                <a:solidFill>
                  <a:srgbClr val="FF0000"/>
                </a:solidFill>
              </a:rPr>
              <a:t> поле Имя, Поэтому в финальный </a:t>
            </a:r>
          </a:p>
          <a:p>
            <a:r>
              <a:rPr lang="ru-RU" sz="1200" dirty="0">
                <a:solidFill>
                  <a:srgbClr val="FF0000"/>
                </a:solidFill>
              </a:rPr>
              <a:t>результат не записалось значение =Дольф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92E636-F523-4BCB-9AC6-45D83ECF6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10" y="5551854"/>
            <a:ext cx="6517980" cy="85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20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D9259-CE7D-442F-AD8B-C9E83A357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267689"/>
            <a:ext cx="5829300" cy="366891"/>
          </a:xfrm>
        </p:spPr>
        <p:txBody>
          <a:bodyPr>
            <a:normAutofit fontScale="90000"/>
          </a:bodyPr>
          <a:lstStyle/>
          <a:p>
            <a:r>
              <a:rPr lang="ru-RU" sz="2400" b="1" dirty="0"/>
              <a:t>Результаты тестирования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4BC425-AC62-4672-BB30-5ED9049CA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634580"/>
            <a:ext cx="5143500" cy="366891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Анкета фото с нормальной перспективой и </a:t>
            </a:r>
            <a:r>
              <a:rPr lang="ru-RU" dirty="0" err="1"/>
              <a:t>доп</a:t>
            </a:r>
            <a:r>
              <a:rPr lang="ru-RU" dirty="0"/>
              <a:t> полями</a:t>
            </a:r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84994FBE-0E67-4A86-9A53-58C10F6127B8}"/>
              </a:ext>
            </a:extLst>
          </p:cNvPr>
          <p:cNvSpPr/>
          <p:nvPr/>
        </p:nvSpPr>
        <p:spPr>
          <a:xfrm>
            <a:off x="2985315" y="1475969"/>
            <a:ext cx="314386" cy="147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6837717A-F2D4-484F-92F9-39AD9AE0E908}"/>
              </a:ext>
            </a:extLst>
          </p:cNvPr>
          <p:cNvSpPr/>
          <p:nvPr/>
        </p:nvSpPr>
        <p:spPr>
          <a:xfrm>
            <a:off x="2966150" y="3208580"/>
            <a:ext cx="314386" cy="147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00CEF-4B03-48F4-8C2D-29996C4B99D9}"/>
              </a:ext>
            </a:extLst>
          </p:cNvPr>
          <p:cNvSpPr txBox="1"/>
          <p:nvPr/>
        </p:nvSpPr>
        <p:spPr>
          <a:xfrm>
            <a:off x="1883706" y="4473832"/>
            <a:ext cx="259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/>
              <a:t>Анкеты вырезаются корректно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15794F-73C1-4639-9719-6B3F68E78310}"/>
              </a:ext>
            </a:extLst>
          </p:cNvPr>
          <p:cNvSpPr txBox="1"/>
          <p:nvPr/>
        </p:nvSpPr>
        <p:spPr>
          <a:xfrm>
            <a:off x="1327720" y="6724692"/>
            <a:ext cx="3708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/>
              <a:t>Ротация изображения тоже прошла успешно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98E2C9-7F6C-4B23-97BC-FAC51D7C8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14" y="4981208"/>
            <a:ext cx="2735501" cy="154388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17FC9B-0796-4E2B-921E-E47526148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391" y="4953000"/>
            <a:ext cx="2685030" cy="152885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5696A61-900D-470C-9918-02ABA7C52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620" y="2497885"/>
            <a:ext cx="2628643" cy="14835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DE12EA5-00F2-4E79-84A7-EF1CFB197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620" y="871036"/>
            <a:ext cx="2685030" cy="152885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F05F0F-CECA-4189-BB7E-0818110A2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01" y="1036831"/>
            <a:ext cx="2311248" cy="30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1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586CD0-A3CC-4508-8A53-79A4BD14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79" y="203200"/>
            <a:ext cx="4139619" cy="48564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D8740C-2F73-4CEC-9637-AF2D106D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" y="6858069"/>
            <a:ext cx="6370320" cy="97529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527F8F-2E46-48E3-A206-8433FB8EA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60" y="8595720"/>
            <a:ext cx="6370320" cy="10360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7FED3F-B8E3-411D-A258-D63C8888B9C8}"/>
              </a:ext>
            </a:extLst>
          </p:cNvPr>
          <p:cNvSpPr txBox="1"/>
          <p:nvPr/>
        </p:nvSpPr>
        <p:spPr>
          <a:xfrm>
            <a:off x="4373299" y="441960"/>
            <a:ext cx="241358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FF0000"/>
                </a:solidFill>
              </a:rPr>
              <a:t>При добавлении дополнительных полей в список, поля находятся, но данные разносятся некорректно, проблема все таже: не находится корректно конец сегмента и нужна проверка по координате </a:t>
            </a:r>
            <a:r>
              <a:rPr lang="en-US" sz="1000" dirty="0">
                <a:solidFill>
                  <a:srgbClr val="FF0000"/>
                </a:solidFill>
              </a:rPr>
              <a:t>Y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ru-RU" sz="1000" dirty="0"/>
              <a:t>При правильной перспективе, качество распознания достаточно хорошее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A18EE-D311-4573-AE10-426E11FD46D5}"/>
              </a:ext>
            </a:extLst>
          </p:cNvPr>
          <p:cNvSpPr txBox="1"/>
          <p:nvPr/>
        </p:nvSpPr>
        <p:spPr>
          <a:xfrm>
            <a:off x="866272" y="7891374"/>
            <a:ext cx="4424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список добавлены дополнительные поля</a:t>
            </a:r>
          </a:p>
          <a:p>
            <a:r>
              <a:rPr lang="ru-RU" dirty="0"/>
              <a:t>Все они нашлись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29575-A394-4FC8-B00E-33FFB2979CBC}"/>
              </a:ext>
            </a:extLst>
          </p:cNvPr>
          <p:cNvSpPr txBox="1"/>
          <p:nvPr/>
        </p:nvSpPr>
        <p:spPr>
          <a:xfrm>
            <a:off x="866272" y="5822040"/>
            <a:ext cx="478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Распознание и запись с неучтенными полями</a:t>
            </a:r>
          </a:p>
        </p:txBody>
      </p:sp>
    </p:spTree>
    <p:extLst>
      <p:ext uri="{BB962C8B-B14F-4D97-AF65-F5344CB8AC3E}">
        <p14:creationId xmlns:p14="http://schemas.microsoft.com/office/powerpoint/2010/main" val="26525839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616</TotalTime>
  <Words>657</Words>
  <Application>Microsoft Office PowerPoint</Application>
  <PresentationFormat>Лист A4 (210x297 мм)</PresentationFormat>
  <Paragraphs>81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Результаты тестирования</vt:lpstr>
      <vt:lpstr>Результаты тестирования</vt:lpstr>
      <vt:lpstr>Презентация PowerPoint</vt:lpstr>
      <vt:lpstr>Результаты тестирования</vt:lpstr>
      <vt:lpstr>Презентация PowerPoint</vt:lpstr>
      <vt:lpstr>Результаты тестирования</vt:lpstr>
      <vt:lpstr>Презентация PowerPoint</vt:lpstr>
      <vt:lpstr>Результаты тестирования</vt:lpstr>
      <vt:lpstr>Презентация PowerPoint</vt:lpstr>
      <vt:lpstr>Результаты тестирования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Результаты тестирования</dc:title>
  <dc:creator>Viacheslav Gusev</dc:creator>
  <cp:lastModifiedBy>Viacheslav Gusev</cp:lastModifiedBy>
  <cp:revision>23</cp:revision>
  <dcterms:created xsi:type="dcterms:W3CDTF">2024-04-09T07:36:26Z</dcterms:created>
  <dcterms:modified xsi:type="dcterms:W3CDTF">2024-04-09T18:51:24Z</dcterms:modified>
</cp:coreProperties>
</file>